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4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7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2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BB887A-DB02-4431-8FDF-F517505C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FBF85-CA7D-4D04-BFC3-E25E71668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2406" y="557783"/>
            <a:ext cx="5852698" cy="3130807"/>
          </a:xfrm>
        </p:spPr>
        <p:txBody>
          <a:bodyPr>
            <a:normAutofit/>
          </a:bodyPr>
          <a:lstStyle/>
          <a:p>
            <a:r>
              <a:rPr lang="nl-NL" dirty="0"/>
              <a:t>BV 11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8E4E7C-6B61-4447-B291-749813352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406" y="3902206"/>
            <a:ext cx="5852698" cy="2240529"/>
          </a:xfrm>
        </p:spPr>
        <p:txBody>
          <a:bodyPr>
            <a:normAutofit/>
          </a:bodyPr>
          <a:lstStyle/>
          <a:p>
            <a:r>
              <a:rPr lang="nl-NL" dirty="0"/>
              <a:t>Kwadraten en wortels</a:t>
            </a:r>
          </a:p>
        </p:txBody>
      </p:sp>
      <p:pic>
        <p:nvPicPr>
          <p:cNvPr id="4" name="Picture 3" descr="Close-up van hinkelen op het trottoir">
            <a:extLst>
              <a:ext uri="{FF2B5EF4-FFF2-40B4-BE49-F238E27FC236}">
                <a16:creationId xmlns:a16="http://schemas.microsoft.com/office/drawing/2014/main" id="{CF6584E8-91E9-EADE-4894-7B5EBC3BD2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26" r="21490" b="-1"/>
          <a:stretch/>
        </p:blipFill>
        <p:spPr>
          <a:xfrm>
            <a:off x="20" y="10"/>
            <a:ext cx="5710632" cy="6857990"/>
          </a:xfrm>
          <a:custGeom>
            <a:avLst/>
            <a:gdLst/>
            <a:ahLst/>
            <a:cxnLst/>
            <a:rect l="l" t="t" r="r" b="b"/>
            <a:pathLst>
              <a:path w="5710652" h="6858000">
                <a:moveTo>
                  <a:pt x="4831301" y="0"/>
                </a:moveTo>
                <a:lnTo>
                  <a:pt x="5696109" y="0"/>
                </a:lnTo>
                <a:lnTo>
                  <a:pt x="5706418" y="42969"/>
                </a:lnTo>
                <a:cubicBezTo>
                  <a:pt x="5714414" y="100391"/>
                  <a:pt x="5711283" y="160329"/>
                  <a:pt x="5695333" y="219852"/>
                </a:cubicBezTo>
                <a:cubicBezTo>
                  <a:pt x="5631536" y="457945"/>
                  <a:pt x="5386806" y="599240"/>
                  <a:pt x="5148712" y="535443"/>
                </a:cubicBezTo>
                <a:cubicBezTo>
                  <a:pt x="4940381" y="479621"/>
                  <a:pt x="4806160" y="285271"/>
                  <a:pt x="4818599" y="78052"/>
                </a:cubicBezTo>
                <a:close/>
                <a:moveTo>
                  <a:pt x="0" y="0"/>
                </a:moveTo>
                <a:lnTo>
                  <a:pt x="545808" y="0"/>
                </a:lnTo>
                <a:lnTo>
                  <a:pt x="4212872" y="0"/>
                </a:lnTo>
                <a:lnTo>
                  <a:pt x="4204748" y="184996"/>
                </a:lnTo>
                <a:cubicBezTo>
                  <a:pt x="4203390" y="263520"/>
                  <a:pt x="4204263" y="341910"/>
                  <a:pt x="4207775" y="419995"/>
                </a:cubicBezTo>
                <a:cubicBezTo>
                  <a:pt x="4220964" y="709488"/>
                  <a:pt x="4449625" y="891535"/>
                  <a:pt x="4655737" y="1068099"/>
                </a:cubicBezTo>
                <a:cubicBezTo>
                  <a:pt x="5169527" y="1508061"/>
                  <a:pt x="5344373" y="2032158"/>
                  <a:pt x="5103604" y="2589405"/>
                </a:cubicBezTo>
                <a:cubicBezTo>
                  <a:pt x="5010230" y="2805523"/>
                  <a:pt x="4828675" y="2993264"/>
                  <a:pt x="4657611" y="3164269"/>
                </a:cubicBezTo>
                <a:cubicBezTo>
                  <a:pt x="4198817" y="3622744"/>
                  <a:pt x="4217616" y="4154456"/>
                  <a:pt x="4499219" y="4641255"/>
                </a:cubicBezTo>
                <a:cubicBezTo>
                  <a:pt x="4699839" y="4986832"/>
                  <a:pt x="4940395" y="5311556"/>
                  <a:pt x="5110950" y="5670858"/>
                </a:cubicBezTo>
                <a:cubicBezTo>
                  <a:pt x="5277001" y="6019042"/>
                  <a:pt x="5375520" y="6366409"/>
                  <a:pt x="5396522" y="6707670"/>
                </a:cubicBezTo>
                <a:lnTo>
                  <a:pt x="539889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933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764989"/>
          </a:xfrm>
        </p:spPr>
        <p:txBody>
          <a:bodyPr>
            <a:normAutofit/>
          </a:bodyPr>
          <a:lstStyle/>
          <a:p>
            <a:r>
              <a:rPr lang="nl-NL" dirty="0"/>
              <a:t>Kwadraten en wortels</a:t>
            </a: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09600" y="1724419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Kwadraten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CFCDAAA-9C8C-4637-B1B6-4E7C8CFB1CB1}"/>
              </a:ext>
            </a:extLst>
          </p:cNvPr>
          <p:cNvSpPr txBox="1"/>
          <p:nvPr/>
        </p:nvSpPr>
        <p:spPr>
          <a:xfrm>
            <a:off x="3570302" y="1753924"/>
            <a:ext cx="536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Een </a:t>
            </a:r>
            <a:r>
              <a:rPr lang="nl-NL" dirty="0" err="1"/>
              <a:t>keersom</a:t>
            </a:r>
            <a:r>
              <a:rPr lang="nl-NL" dirty="0"/>
              <a:t> (product) van twee gelijke getallen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AB7CDAE-E961-4CEA-9292-9369F22A38BD}"/>
              </a:ext>
            </a:extLst>
          </p:cNvPr>
          <p:cNvSpPr txBox="1"/>
          <p:nvPr/>
        </p:nvSpPr>
        <p:spPr>
          <a:xfrm>
            <a:off x="3570303" y="2292386"/>
            <a:ext cx="22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Kwadraat van 1 = 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403C369-9EED-4B39-B96A-9A66218511B8}"/>
              </a:ext>
            </a:extLst>
          </p:cNvPr>
          <p:cNvSpPr txBox="1"/>
          <p:nvPr/>
        </p:nvSpPr>
        <p:spPr>
          <a:xfrm>
            <a:off x="5527828" y="2292386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 x 1 = </a:t>
            </a:r>
            <a:r>
              <a:rPr lang="nl-NL" b="1" dirty="0"/>
              <a:t>1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93E34B0-11AE-4A8B-B0A3-B37A2634A987}"/>
              </a:ext>
            </a:extLst>
          </p:cNvPr>
          <p:cNvSpPr txBox="1"/>
          <p:nvPr/>
        </p:nvSpPr>
        <p:spPr>
          <a:xfrm>
            <a:off x="3570303" y="2663594"/>
            <a:ext cx="22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Kwadraat van 2 = 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56BC6B9E-F0B5-432E-8B70-397924BEA400}"/>
              </a:ext>
            </a:extLst>
          </p:cNvPr>
          <p:cNvSpPr txBox="1"/>
          <p:nvPr/>
        </p:nvSpPr>
        <p:spPr>
          <a:xfrm>
            <a:off x="5527828" y="2663594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 x 2 = </a:t>
            </a:r>
            <a:r>
              <a:rPr lang="nl-NL" b="1" dirty="0"/>
              <a:t>4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34880B0-8BBD-4F62-8189-94B5BD6BB3AE}"/>
              </a:ext>
            </a:extLst>
          </p:cNvPr>
          <p:cNvSpPr txBox="1"/>
          <p:nvPr/>
        </p:nvSpPr>
        <p:spPr>
          <a:xfrm>
            <a:off x="3570303" y="3032381"/>
            <a:ext cx="22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3²  = 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96804B5F-8BB5-4147-8138-3C26135BD2E3}"/>
              </a:ext>
            </a:extLst>
          </p:cNvPr>
          <p:cNvSpPr txBox="1"/>
          <p:nvPr/>
        </p:nvSpPr>
        <p:spPr>
          <a:xfrm>
            <a:off x="5527828" y="3032381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x 3 = </a:t>
            </a:r>
            <a:r>
              <a:rPr lang="nl-NL" b="1" dirty="0"/>
              <a:t>9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E95B03A5-4F63-4BDC-B75F-077EE3BB5FF9}"/>
              </a:ext>
            </a:extLst>
          </p:cNvPr>
          <p:cNvSpPr txBox="1"/>
          <p:nvPr/>
        </p:nvSpPr>
        <p:spPr>
          <a:xfrm>
            <a:off x="9618955" y="886899"/>
            <a:ext cx="19634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4 x  4  = </a:t>
            </a:r>
            <a:r>
              <a:rPr lang="nl-NL" b="1" dirty="0"/>
              <a:t>16</a:t>
            </a:r>
          </a:p>
          <a:p>
            <a:r>
              <a:rPr lang="nl-NL" dirty="0"/>
              <a:t>  5 x  5  = </a:t>
            </a:r>
            <a:r>
              <a:rPr lang="nl-NL" b="1" dirty="0"/>
              <a:t>25</a:t>
            </a:r>
          </a:p>
          <a:p>
            <a:r>
              <a:rPr lang="nl-NL" dirty="0"/>
              <a:t>  6 x  6  = </a:t>
            </a:r>
            <a:r>
              <a:rPr lang="nl-NL" b="1" dirty="0"/>
              <a:t>36</a:t>
            </a:r>
          </a:p>
          <a:p>
            <a:r>
              <a:rPr lang="nl-NL" dirty="0"/>
              <a:t>  7 x  7  = </a:t>
            </a:r>
            <a:r>
              <a:rPr lang="nl-NL" b="1" dirty="0"/>
              <a:t>49</a:t>
            </a:r>
          </a:p>
          <a:p>
            <a:r>
              <a:rPr lang="nl-NL" dirty="0"/>
              <a:t>  8 x  8  = </a:t>
            </a:r>
            <a:r>
              <a:rPr lang="nl-NL" b="1" dirty="0"/>
              <a:t>64</a:t>
            </a:r>
          </a:p>
          <a:p>
            <a:r>
              <a:rPr lang="nl-NL" dirty="0"/>
              <a:t>  9 x  9  = </a:t>
            </a:r>
            <a:r>
              <a:rPr lang="nl-NL" b="1" dirty="0"/>
              <a:t>81</a:t>
            </a:r>
          </a:p>
          <a:p>
            <a:r>
              <a:rPr lang="nl-NL" dirty="0"/>
              <a:t>10 x 10 = </a:t>
            </a:r>
            <a:r>
              <a:rPr lang="nl-NL" b="1" dirty="0"/>
              <a:t>100</a:t>
            </a:r>
          </a:p>
          <a:p>
            <a:r>
              <a:rPr lang="nl-NL" dirty="0"/>
              <a:t>11 x 11 = </a:t>
            </a:r>
            <a:r>
              <a:rPr lang="nl-NL" b="1" dirty="0"/>
              <a:t>121</a:t>
            </a:r>
          </a:p>
          <a:p>
            <a:r>
              <a:rPr lang="nl-NL" dirty="0"/>
              <a:t>12 x 12 = </a:t>
            </a:r>
            <a:r>
              <a:rPr lang="nl-NL" b="1" dirty="0"/>
              <a:t>144</a:t>
            </a:r>
          </a:p>
          <a:p>
            <a:r>
              <a:rPr lang="nl-NL" dirty="0"/>
              <a:t>13 x 13 = </a:t>
            </a:r>
            <a:r>
              <a:rPr lang="nl-NL" b="1" dirty="0"/>
              <a:t>169</a:t>
            </a:r>
          </a:p>
          <a:p>
            <a:r>
              <a:rPr lang="nl-NL" dirty="0"/>
              <a:t>14 x 14 = </a:t>
            </a:r>
            <a:r>
              <a:rPr lang="nl-NL" b="1" dirty="0"/>
              <a:t>196</a:t>
            </a:r>
          </a:p>
          <a:p>
            <a:r>
              <a:rPr lang="nl-NL" dirty="0"/>
              <a:t>15 x 15 = </a:t>
            </a:r>
            <a:r>
              <a:rPr lang="nl-NL" b="1" dirty="0"/>
              <a:t>225</a:t>
            </a:r>
          </a:p>
          <a:p>
            <a:r>
              <a:rPr lang="nl-NL" dirty="0"/>
              <a:t>20 x 20 = </a:t>
            </a:r>
            <a:r>
              <a:rPr lang="nl-NL" b="1" dirty="0"/>
              <a:t>400</a:t>
            </a: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5221CC5B-DDF0-4903-A471-55297548977C}"/>
              </a:ext>
            </a:extLst>
          </p:cNvPr>
          <p:cNvSpPr txBox="1">
            <a:spLocks/>
          </p:cNvSpPr>
          <p:nvPr/>
        </p:nvSpPr>
        <p:spPr>
          <a:xfrm>
            <a:off x="609600" y="3812151"/>
            <a:ext cx="2524217" cy="549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Tot de derde macht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4F974F32-7706-42F6-BB1F-52EB84F29A3C}"/>
              </a:ext>
            </a:extLst>
          </p:cNvPr>
          <p:cNvSpPr txBox="1"/>
          <p:nvPr/>
        </p:nvSpPr>
        <p:spPr>
          <a:xfrm>
            <a:off x="3426783" y="3844603"/>
            <a:ext cx="3018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 tot de derde macht = 2³ 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C71AD6E-E10B-4FD6-9FC3-4F70560D33F1}"/>
              </a:ext>
            </a:extLst>
          </p:cNvPr>
          <p:cNvSpPr txBox="1"/>
          <p:nvPr/>
        </p:nvSpPr>
        <p:spPr>
          <a:xfrm>
            <a:off x="6323861" y="3827523"/>
            <a:ext cx="22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= 2 x 2 x 2 = 8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CEB658B-3B1C-43A9-9C7D-5F1C28B3B671}"/>
              </a:ext>
            </a:extLst>
          </p:cNvPr>
          <p:cNvSpPr txBox="1"/>
          <p:nvPr/>
        </p:nvSpPr>
        <p:spPr>
          <a:xfrm>
            <a:off x="3426783" y="4210886"/>
            <a:ext cx="1899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3³ = 3 x 3 x 3 =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B15D77E-8D2B-4248-93FF-C8C38AC2149A}"/>
              </a:ext>
            </a:extLst>
          </p:cNvPr>
          <p:cNvSpPr txBox="1"/>
          <p:nvPr/>
        </p:nvSpPr>
        <p:spPr>
          <a:xfrm>
            <a:off x="5237827" y="4210886"/>
            <a:ext cx="648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27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970FB68-E222-41AA-9ED6-C74CD50E57EB}"/>
              </a:ext>
            </a:extLst>
          </p:cNvPr>
          <p:cNvSpPr txBox="1"/>
          <p:nvPr/>
        </p:nvSpPr>
        <p:spPr>
          <a:xfrm>
            <a:off x="3167849" y="5337638"/>
            <a:ext cx="631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 =  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2972110-BDF8-4B90-A73C-8D97BE0C13BB}"/>
              </a:ext>
            </a:extLst>
          </p:cNvPr>
          <p:cNvSpPr txBox="1"/>
          <p:nvPr/>
        </p:nvSpPr>
        <p:spPr>
          <a:xfrm>
            <a:off x="3282523" y="5252791"/>
            <a:ext cx="2885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b="1" dirty="0"/>
              <a:t>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E220CB0-DA4E-48B9-A6B7-61CC164426D3}"/>
              </a:ext>
            </a:extLst>
          </p:cNvPr>
          <p:cNvSpPr txBox="1"/>
          <p:nvPr/>
        </p:nvSpPr>
        <p:spPr>
          <a:xfrm>
            <a:off x="3709387" y="5322414"/>
            <a:ext cx="207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 x 5 x 5 x 5 x 5 =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C0DC419-B00F-413E-9D8E-57F0FC721D60}"/>
              </a:ext>
            </a:extLst>
          </p:cNvPr>
          <p:cNvSpPr txBox="1"/>
          <p:nvPr/>
        </p:nvSpPr>
        <p:spPr>
          <a:xfrm>
            <a:off x="5567046" y="5322041"/>
            <a:ext cx="1783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25 x 25 x 5 =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2DAF75A-5774-4C35-B2ED-703A54CC42ED}"/>
              </a:ext>
            </a:extLst>
          </p:cNvPr>
          <p:cNvSpPr txBox="1"/>
          <p:nvPr/>
        </p:nvSpPr>
        <p:spPr>
          <a:xfrm>
            <a:off x="6973409" y="5337638"/>
            <a:ext cx="214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625 x 5 = 3 125 </a:t>
            </a:r>
          </a:p>
        </p:txBody>
      </p:sp>
    </p:spTree>
    <p:extLst>
      <p:ext uri="{BB962C8B-B14F-4D97-AF65-F5344CB8AC3E}">
        <p14:creationId xmlns:p14="http://schemas.microsoft.com/office/powerpoint/2010/main" val="3474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26" grpId="0"/>
      <p:bldP spid="32" grpId="0"/>
      <p:bldP spid="33" grpId="0"/>
      <p:bldP spid="34" grpId="0"/>
      <p:bldP spid="35" grpId="0"/>
      <p:bldP spid="36" grpId="0"/>
      <p:bldP spid="12" grpId="0"/>
      <p:bldP spid="14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18478" y="1014871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Wortels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CFCDAAA-9C8C-4637-B1B6-4E7C8CFB1CB1}"/>
              </a:ext>
            </a:extLst>
          </p:cNvPr>
          <p:cNvSpPr txBox="1"/>
          <p:nvPr/>
        </p:nvSpPr>
        <p:spPr>
          <a:xfrm>
            <a:off x="3490404" y="1014871"/>
            <a:ext cx="536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omgekeerde van kwadraat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AB7CDAE-E961-4CEA-9292-9369F22A38BD}"/>
              </a:ext>
            </a:extLst>
          </p:cNvPr>
          <p:cNvSpPr txBox="1"/>
          <p:nvPr/>
        </p:nvSpPr>
        <p:spPr>
          <a:xfrm>
            <a:off x="2664782" y="1641962"/>
            <a:ext cx="22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Wortel van 1  = 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403C369-9EED-4B39-B96A-9A66218511B8}"/>
              </a:ext>
            </a:extLst>
          </p:cNvPr>
          <p:cNvSpPr txBox="1"/>
          <p:nvPr/>
        </p:nvSpPr>
        <p:spPr>
          <a:xfrm>
            <a:off x="4601592" y="1634194"/>
            <a:ext cx="24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</a:t>
            </a:r>
            <a:r>
              <a:rPr lang="nl-NL" dirty="0"/>
              <a:t>, omdat 1 x 1 = 1</a:t>
            </a:r>
            <a:endParaRPr lang="nl-NL" b="1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93E34B0-11AE-4A8B-B0A3-B37A2634A987}"/>
              </a:ext>
            </a:extLst>
          </p:cNvPr>
          <p:cNvSpPr txBox="1"/>
          <p:nvPr/>
        </p:nvSpPr>
        <p:spPr>
          <a:xfrm>
            <a:off x="2632231" y="2102068"/>
            <a:ext cx="196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Wortel van 4 = 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34880B0-8BBD-4F62-8189-94B5BD6BB3AE}"/>
              </a:ext>
            </a:extLst>
          </p:cNvPr>
          <p:cNvSpPr txBox="1"/>
          <p:nvPr/>
        </p:nvSpPr>
        <p:spPr>
          <a:xfrm>
            <a:off x="2831977" y="2569943"/>
            <a:ext cx="22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√9  = 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E95B03A5-4F63-4BDC-B75F-077EE3BB5FF9}"/>
              </a:ext>
            </a:extLst>
          </p:cNvPr>
          <p:cNvSpPr txBox="1"/>
          <p:nvPr/>
        </p:nvSpPr>
        <p:spPr>
          <a:xfrm>
            <a:off x="8527741" y="1386592"/>
            <a:ext cx="19634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√16   = 4</a:t>
            </a:r>
          </a:p>
          <a:p>
            <a:r>
              <a:rPr lang="nl-NL" dirty="0"/>
              <a:t>√25   = 5</a:t>
            </a:r>
          </a:p>
          <a:p>
            <a:r>
              <a:rPr lang="nl-NL" dirty="0"/>
              <a:t>√36   = 6</a:t>
            </a:r>
          </a:p>
          <a:p>
            <a:r>
              <a:rPr lang="nl-NL" dirty="0"/>
              <a:t>√49   = 7</a:t>
            </a:r>
          </a:p>
          <a:p>
            <a:r>
              <a:rPr lang="nl-NL" dirty="0"/>
              <a:t>√64   = 8</a:t>
            </a:r>
          </a:p>
          <a:p>
            <a:r>
              <a:rPr lang="nl-NL" dirty="0"/>
              <a:t>√81   = 9</a:t>
            </a:r>
          </a:p>
          <a:p>
            <a:r>
              <a:rPr lang="nl-NL" dirty="0"/>
              <a:t>√100 = 10</a:t>
            </a:r>
          </a:p>
          <a:p>
            <a:r>
              <a:rPr lang="nl-NL" dirty="0"/>
              <a:t>√121 = 11</a:t>
            </a:r>
          </a:p>
          <a:p>
            <a:r>
              <a:rPr lang="nl-NL" dirty="0"/>
              <a:t>√144 = 12</a:t>
            </a:r>
          </a:p>
          <a:p>
            <a:r>
              <a:rPr lang="nl-NL" dirty="0"/>
              <a:t>√169 = 13</a:t>
            </a:r>
          </a:p>
          <a:p>
            <a:r>
              <a:rPr lang="nl-NL" dirty="0"/>
              <a:t>√196 = 14</a:t>
            </a:r>
          </a:p>
          <a:p>
            <a:r>
              <a:rPr lang="nl-NL" dirty="0"/>
              <a:t>√225 = 15</a:t>
            </a:r>
          </a:p>
          <a:p>
            <a:r>
              <a:rPr lang="nl-NL" dirty="0"/>
              <a:t>√400 = 20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6757579-5E29-4186-97E2-A99F7D911BBC}"/>
              </a:ext>
            </a:extLst>
          </p:cNvPr>
          <p:cNvSpPr txBox="1"/>
          <p:nvPr/>
        </p:nvSpPr>
        <p:spPr>
          <a:xfrm>
            <a:off x="4601591" y="2089068"/>
            <a:ext cx="24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2</a:t>
            </a:r>
            <a:r>
              <a:rPr lang="nl-NL" dirty="0"/>
              <a:t>, omdat 2 x 2 = 4</a:t>
            </a:r>
            <a:endParaRPr lang="nl-NL" b="1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B3A1C90-4DBF-4A5B-997A-1A743057B4D2}"/>
              </a:ext>
            </a:extLst>
          </p:cNvPr>
          <p:cNvSpPr txBox="1"/>
          <p:nvPr/>
        </p:nvSpPr>
        <p:spPr>
          <a:xfrm>
            <a:off x="4601591" y="2560923"/>
            <a:ext cx="24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3</a:t>
            </a:r>
            <a:r>
              <a:rPr lang="nl-NL" dirty="0"/>
              <a:t>, omdat 3 x 3 = 9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49852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26" grpId="0"/>
      <p:bldP spid="32" grpId="0"/>
      <p:bldP spid="34" grpId="0"/>
      <p:bldP spid="36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356D117-87F1-46FE-9B7B-383648CFF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549" y="1514098"/>
            <a:ext cx="8611339" cy="70485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C0C9E99-6C6B-417C-AD42-B1FD0E739A8E}"/>
              </a:ext>
            </a:extLst>
          </p:cNvPr>
          <p:cNvSpPr txBox="1"/>
          <p:nvPr/>
        </p:nvSpPr>
        <p:spPr>
          <a:xfrm>
            <a:off x="4554244" y="1272159"/>
            <a:ext cx="5215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√9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C378B2B-E052-4B0F-BB90-DC8032D7CD05}"/>
              </a:ext>
            </a:extLst>
          </p:cNvPr>
          <p:cNvSpPr txBox="1"/>
          <p:nvPr/>
        </p:nvSpPr>
        <p:spPr>
          <a:xfrm>
            <a:off x="5417597" y="1272159"/>
            <a:ext cx="779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√16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B27936C-D2A7-44BF-B940-BD806BA5F300}"/>
              </a:ext>
            </a:extLst>
          </p:cNvPr>
          <p:cNvSpPr txBox="1"/>
          <p:nvPr/>
        </p:nvSpPr>
        <p:spPr>
          <a:xfrm>
            <a:off x="6358630" y="1272159"/>
            <a:ext cx="6103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√25 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7B0F0272-07C5-47AF-8C62-111F32A49EAE}"/>
              </a:ext>
            </a:extLst>
          </p:cNvPr>
          <p:cNvSpPr txBox="1"/>
          <p:nvPr/>
        </p:nvSpPr>
        <p:spPr>
          <a:xfrm>
            <a:off x="1411549" y="2974019"/>
            <a:ext cx="2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Wat is √10 ongeveer?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9DE69C-A629-4847-A295-B6433683F932}"/>
              </a:ext>
            </a:extLst>
          </p:cNvPr>
          <p:cNvSpPr txBox="1"/>
          <p:nvPr/>
        </p:nvSpPr>
        <p:spPr>
          <a:xfrm>
            <a:off x="4040819" y="2974019"/>
            <a:ext cx="2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Ligt tussen de 3 en 4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F73AACA-496E-4451-86F4-874E60F64889}"/>
              </a:ext>
            </a:extLst>
          </p:cNvPr>
          <p:cNvSpPr txBox="1"/>
          <p:nvPr/>
        </p:nvSpPr>
        <p:spPr>
          <a:xfrm>
            <a:off x="4040818" y="3369077"/>
            <a:ext cx="292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Ligt dichter bij 3 dan bij 4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33277D6-82B8-44E3-BE34-B228B4A1F3F9}"/>
              </a:ext>
            </a:extLst>
          </p:cNvPr>
          <p:cNvSpPr txBox="1"/>
          <p:nvPr/>
        </p:nvSpPr>
        <p:spPr>
          <a:xfrm>
            <a:off x="4040819" y="3764135"/>
            <a:ext cx="2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Ongeveer 3,2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68F1C0F-0E95-4B5C-A57F-A78FCA3DB0DE}"/>
              </a:ext>
            </a:extLst>
          </p:cNvPr>
          <p:cNvSpPr txBox="1"/>
          <p:nvPr/>
        </p:nvSpPr>
        <p:spPr>
          <a:xfrm>
            <a:off x="1411548" y="4715522"/>
            <a:ext cx="2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Wat is √20 ongeveer?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248B050-D0E7-4C93-97AA-25820EFA9DB5}"/>
              </a:ext>
            </a:extLst>
          </p:cNvPr>
          <p:cNvSpPr txBox="1"/>
          <p:nvPr/>
        </p:nvSpPr>
        <p:spPr>
          <a:xfrm>
            <a:off x="4040819" y="4703872"/>
            <a:ext cx="2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Ligt tussen de 4 en 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D267CD0-5C6D-4013-844B-1BA9F68788CC}"/>
              </a:ext>
            </a:extLst>
          </p:cNvPr>
          <p:cNvSpPr txBox="1"/>
          <p:nvPr/>
        </p:nvSpPr>
        <p:spPr>
          <a:xfrm>
            <a:off x="4040817" y="5101313"/>
            <a:ext cx="3451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Ligt ongeveer in het midden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C90C545-469C-4340-A5F2-A1582AABD099}"/>
              </a:ext>
            </a:extLst>
          </p:cNvPr>
          <p:cNvSpPr txBox="1"/>
          <p:nvPr/>
        </p:nvSpPr>
        <p:spPr>
          <a:xfrm>
            <a:off x="4040819" y="5534119"/>
            <a:ext cx="250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Ongeveer 4,5</a:t>
            </a:r>
          </a:p>
        </p:txBody>
      </p:sp>
    </p:spTree>
    <p:extLst>
      <p:ext uri="{BB962C8B-B14F-4D97-AF65-F5344CB8AC3E}">
        <p14:creationId xmlns:p14="http://schemas.microsoft.com/office/powerpoint/2010/main" val="60471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AB6965B-97AD-48A6-8A8C-403806362F42}"/>
              </a:ext>
            </a:extLst>
          </p:cNvPr>
          <p:cNvSpPr txBox="1"/>
          <p:nvPr/>
        </p:nvSpPr>
        <p:spPr>
          <a:xfrm>
            <a:off x="9175811" y="889442"/>
            <a:ext cx="19634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√16   = 4</a:t>
            </a:r>
          </a:p>
          <a:p>
            <a:r>
              <a:rPr lang="nl-NL" dirty="0"/>
              <a:t>√25   = 5</a:t>
            </a:r>
          </a:p>
          <a:p>
            <a:r>
              <a:rPr lang="nl-NL" dirty="0"/>
              <a:t>√36   = 6</a:t>
            </a:r>
          </a:p>
          <a:p>
            <a:r>
              <a:rPr lang="nl-NL" dirty="0"/>
              <a:t>√49   = 7</a:t>
            </a:r>
          </a:p>
          <a:p>
            <a:r>
              <a:rPr lang="nl-NL" dirty="0"/>
              <a:t>√64   = 8</a:t>
            </a:r>
          </a:p>
          <a:p>
            <a:r>
              <a:rPr lang="nl-NL" dirty="0"/>
              <a:t>√81   = 9</a:t>
            </a:r>
          </a:p>
          <a:p>
            <a:r>
              <a:rPr lang="nl-NL" dirty="0"/>
              <a:t>√100 = 10</a:t>
            </a:r>
          </a:p>
          <a:p>
            <a:r>
              <a:rPr lang="nl-NL" dirty="0"/>
              <a:t>√121 = 11</a:t>
            </a:r>
          </a:p>
          <a:p>
            <a:r>
              <a:rPr lang="nl-NL" dirty="0"/>
              <a:t>√144 = 12</a:t>
            </a:r>
          </a:p>
          <a:p>
            <a:r>
              <a:rPr lang="nl-NL" dirty="0"/>
              <a:t>√169 = 13</a:t>
            </a:r>
          </a:p>
          <a:p>
            <a:r>
              <a:rPr lang="nl-NL" dirty="0"/>
              <a:t>√196 = 14</a:t>
            </a:r>
          </a:p>
          <a:p>
            <a:r>
              <a:rPr lang="nl-NL" dirty="0"/>
              <a:t>√225 = 15</a:t>
            </a:r>
          </a:p>
          <a:p>
            <a:r>
              <a:rPr lang="nl-NL" dirty="0"/>
              <a:t>√400 = 20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9456663-745E-43A5-88DE-AB7CCF52FAFF}"/>
              </a:ext>
            </a:extLst>
          </p:cNvPr>
          <p:cNvSpPr txBox="1"/>
          <p:nvPr/>
        </p:nvSpPr>
        <p:spPr>
          <a:xfrm>
            <a:off x="2250491" y="1276444"/>
            <a:ext cx="196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√83 ligt tussen: 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31FEFD9-2113-45A5-9238-9F6D8C220B0D}"/>
              </a:ext>
            </a:extLst>
          </p:cNvPr>
          <p:cNvSpPr txBox="1"/>
          <p:nvPr/>
        </p:nvSpPr>
        <p:spPr>
          <a:xfrm>
            <a:off x="4219852" y="1276444"/>
            <a:ext cx="196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 en 10</a:t>
            </a:r>
          </a:p>
        </p:txBody>
      </p:sp>
    </p:spTree>
    <p:extLst>
      <p:ext uri="{BB962C8B-B14F-4D97-AF65-F5344CB8AC3E}">
        <p14:creationId xmlns:p14="http://schemas.microsoft.com/office/powerpoint/2010/main" val="324394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Spla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368</Words>
  <Application>Microsoft Office PowerPoint</Application>
  <PresentationFormat>Breedbeeld</PresentationFormat>
  <Paragraphs>81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Posterama</vt:lpstr>
      <vt:lpstr>SplashVTI</vt:lpstr>
      <vt:lpstr>BV 11</vt:lpstr>
      <vt:lpstr>Kwadraten en wortels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 6</dc:title>
  <dc:creator>Marcel Soer</dc:creator>
  <cp:lastModifiedBy>Marcel Soer</cp:lastModifiedBy>
  <cp:revision>13</cp:revision>
  <dcterms:created xsi:type="dcterms:W3CDTF">2022-09-26T09:05:04Z</dcterms:created>
  <dcterms:modified xsi:type="dcterms:W3CDTF">2022-10-10T14:35:12Z</dcterms:modified>
</cp:coreProperties>
</file>